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6"/>
  </p:notesMasterIdLst>
  <p:sldIdLst>
    <p:sldId id="256" r:id="rId2"/>
    <p:sldId id="273" r:id="rId3"/>
    <p:sldId id="298" r:id="rId4"/>
    <p:sldId id="312" r:id="rId5"/>
    <p:sldId id="301" r:id="rId6"/>
    <p:sldId id="308" r:id="rId7"/>
    <p:sldId id="309" r:id="rId8"/>
    <p:sldId id="311" r:id="rId9"/>
    <p:sldId id="302" r:id="rId10"/>
    <p:sldId id="303" r:id="rId11"/>
    <p:sldId id="304" r:id="rId12"/>
    <p:sldId id="306" r:id="rId13"/>
    <p:sldId id="314" r:id="rId14"/>
    <p:sldId id="307" r:id="rId15"/>
  </p:sldIdLst>
  <p:sldSz cx="9144000" cy="5143500" type="screen16x9"/>
  <p:notesSz cx="6858000" cy="9144000"/>
  <p:embeddedFontLst>
    <p:embeddedFont>
      <p:font typeface="Arvo" panose="020B0604020202020204" charset="0"/>
      <p:regular r:id="rId17"/>
      <p:bold r:id="rId18"/>
      <p:italic r:id="rId19"/>
      <p:boldItalic r:id="rId20"/>
    </p:embeddedFont>
    <p:embeddedFont>
      <p:font typeface="Roboto Condensed" panose="020B0604020202020204" charset="0"/>
      <p:regular r:id="rId21"/>
      <p:bold r:id="rId22"/>
      <p:italic r:id="rId23"/>
      <p:boldItalic r:id="rId24"/>
    </p:embeddedFont>
    <p:embeddedFont>
      <p:font typeface="Roboto Condensed Light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E27665BA-8202-44FC-AD62-C9F0E3EA811A}">
  <a:tblStyle styleId="{E27665BA-8202-44FC-AD62-C9F0E3EA81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5DE48A-E3B5-44D0-98CB-AE0B3FDC037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69" y="-1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6F1A08-510B-4124-A68E-27BF6C9CEB2A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18978B-9426-4ABC-90F9-5E39EB8902F8}">
      <dgm:prSet phldrT="[Text]" phldr="1"/>
      <dgm:spPr/>
      <dgm:t>
        <a:bodyPr/>
        <a:lstStyle/>
        <a:p>
          <a:endParaRPr lang="en-US" dirty="0"/>
        </a:p>
      </dgm:t>
    </dgm:pt>
    <dgm:pt modelId="{42FC7B82-A3F3-4FF6-A6EE-753CF1C1E6BC}" type="sibTrans" cxnId="{FF782E12-B11F-49B8-A03A-5710F70AA8F3}">
      <dgm:prSet/>
      <dgm:spPr/>
      <dgm:t>
        <a:bodyPr/>
        <a:lstStyle/>
        <a:p>
          <a:endParaRPr lang="en-US"/>
        </a:p>
      </dgm:t>
    </dgm:pt>
    <dgm:pt modelId="{0ECA4CDD-ED62-4991-B8BE-1650AC62A21A}" type="parTrans" cxnId="{FF782E12-B11F-49B8-A03A-5710F70AA8F3}">
      <dgm:prSet/>
      <dgm:spPr/>
      <dgm:t>
        <a:bodyPr/>
        <a:lstStyle/>
        <a:p>
          <a:endParaRPr lang="en-US"/>
        </a:p>
      </dgm:t>
    </dgm:pt>
    <dgm:pt modelId="{60BC9056-73BF-426E-A22E-DCE7743E385D}" type="pres">
      <dgm:prSet presAssocID="{166F1A08-510B-4124-A68E-27BF6C9CEB2A}" presName="diagram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17EFFDD0-EB43-45BE-92B9-0BBC6673BB53}" type="pres">
      <dgm:prSet presAssocID="{6A18978B-9426-4ABC-90F9-5E39EB8902F8}" presName="composite" presStyleCnt="0"/>
      <dgm:spPr/>
    </dgm:pt>
    <dgm:pt modelId="{204C5F3A-7658-485C-8898-5D2CF705710B}" type="pres">
      <dgm:prSet presAssocID="{6A18978B-9426-4ABC-90F9-5E39EB8902F8}" presName="Image" presStyleLbl="bgShp" presStyleIdx="0" presStyleCnt="1" custLinFactNeighborX="-10254" custLinFactNeighborY="316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en-US"/>
        </a:p>
      </dgm:t>
    </dgm:pt>
    <dgm:pt modelId="{64B52318-342A-409E-AAB0-992C6401C3B5}" type="pres">
      <dgm:prSet presAssocID="{6A18978B-9426-4ABC-90F9-5E39EB8902F8}" presName="Parent" presStyleLbl="node0" presStyleIdx="0" presStyleCnt="1" custFlipVert="0" custFlipHor="0" custScaleX="1986" custScaleY="7098" custLinFactNeighborX="1680" custLinFactNeighborY="272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782E12-B11F-49B8-A03A-5710F70AA8F3}" srcId="{166F1A08-510B-4124-A68E-27BF6C9CEB2A}" destId="{6A18978B-9426-4ABC-90F9-5E39EB8902F8}" srcOrd="0" destOrd="0" parTransId="{0ECA4CDD-ED62-4991-B8BE-1650AC62A21A}" sibTransId="{42FC7B82-A3F3-4FF6-A6EE-753CF1C1E6BC}"/>
    <dgm:cxn modelId="{E0AC964C-421A-449B-AA52-739B0D7C9D84}" type="presOf" srcId="{166F1A08-510B-4124-A68E-27BF6C9CEB2A}" destId="{60BC9056-73BF-426E-A22E-DCE7743E385D}" srcOrd="0" destOrd="0" presId="urn:microsoft.com/office/officeart/2008/layout/BendingPictureCaption"/>
    <dgm:cxn modelId="{C74EAA9A-6983-4EBB-802B-FEC6DA579E76}" type="presOf" srcId="{6A18978B-9426-4ABC-90F9-5E39EB8902F8}" destId="{64B52318-342A-409E-AAB0-992C6401C3B5}" srcOrd="0" destOrd="0" presId="urn:microsoft.com/office/officeart/2008/layout/BendingPictureCaption"/>
    <dgm:cxn modelId="{6B4301D5-CFA6-4A70-B6F6-A6626E542F41}" type="presParOf" srcId="{60BC9056-73BF-426E-A22E-DCE7743E385D}" destId="{17EFFDD0-EB43-45BE-92B9-0BBC6673BB53}" srcOrd="0" destOrd="0" presId="urn:microsoft.com/office/officeart/2008/layout/BendingPictureCaption"/>
    <dgm:cxn modelId="{140DE316-C634-45DF-8F3A-1A45F415C31D}" type="presParOf" srcId="{17EFFDD0-EB43-45BE-92B9-0BBC6673BB53}" destId="{204C5F3A-7658-485C-8898-5D2CF705710B}" srcOrd="0" destOrd="0" presId="urn:microsoft.com/office/officeart/2008/layout/BendingPictureCaption"/>
    <dgm:cxn modelId="{70B5BA32-E69B-4DE5-A412-E7395F60A26E}" type="presParOf" srcId="{17EFFDD0-EB43-45BE-92B9-0BBC6673BB53}" destId="{64B52318-342A-409E-AAB0-992C6401C3B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099B6F-BEFF-47B0-91D2-2162516D5556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9DB1DA-D393-43D3-8226-1B1DAEA22A4E}">
      <dgm:prSet phldrT="[Text]"/>
      <dgm:spPr/>
      <dgm:t>
        <a:bodyPr/>
        <a:lstStyle/>
        <a:p>
          <a:r>
            <a:rPr lang="en-US" dirty="0" smtClean="0">
              <a:latin typeface="Roboto Condensed" panose="020B0604020202020204" charset="0"/>
              <a:ea typeface="Roboto Condensed" panose="020B0604020202020204" charset="0"/>
            </a:rPr>
            <a:t>Interior</a:t>
          </a:r>
        </a:p>
      </dgm:t>
    </dgm:pt>
    <dgm:pt modelId="{F318225E-F472-43AD-AF49-CD8BA9CC630C}" type="parTrans" cxnId="{7889FBB1-EF0E-4762-B1B2-47CCC4B79CA9}">
      <dgm:prSet/>
      <dgm:spPr/>
      <dgm:t>
        <a:bodyPr/>
        <a:lstStyle/>
        <a:p>
          <a:endParaRPr lang="en-US"/>
        </a:p>
      </dgm:t>
    </dgm:pt>
    <dgm:pt modelId="{F57B9935-786E-44B6-9FD5-150E97D8D747}" type="sibTrans" cxnId="{7889FBB1-EF0E-4762-B1B2-47CCC4B79CA9}">
      <dgm:prSet/>
      <dgm:spPr/>
      <dgm:t>
        <a:bodyPr/>
        <a:lstStyle/>
        <a:p>
          <a:endParaRPr lang="en-US"/>
        </a:p>
      </dgm:t>
    </dgm:pt>
    <dgm:pt modelId="{DAD90A15-9425-437D-9ADF-91AA7323707C}">
      <dgm:prSet phldrT="[Text]"/>
      <dgm:spPr/>
      <dgm:t>
        <a:bodyPr/>
        <a:lstStyle/>
        <a:p>
          <a:r>
            <a:rPr lang="en-US" dirty="0" smtClean="0">
              <a:latin typeface="Roboto Condensed" panose="020B0604020202020204" charset="0"/>
              <a:ea typeface="Roboto Condensed" panose="020B0604020202020204" charset="0"/>
            </a:rPr>
            <a:t>Exterior</a:t>
          </a:r>
          <a:r>
            <a:rPr lang="en-US" dirty="0" smtClean="0"/>
            <a:t> </a:t>
          </a:r>
          <a:endParaRPr lang="en-US" dirty="0"/>
        </a:p>
      </dgm:t>
    </dgm:pt>
    <dgm:pt modelId="{DDA661A5-F49F-4BF6-B468-55CC4CC47F1B}" type="sibTrans" cxnId="{25614CDE-676D-464D-82E1-09E1D2B90F67}">
      <dgm:prSet/>
      <dgm:spPr/>
      <dgm:t>
        <a:bodyPr/>
        <a:lstStyle/>
        <a:p>
          <a:endParaRPr lang="en-US"/>
        </a:p>
      </dgm:t>
    </dgm:pt>
    <dgm:pt modelId="{61CCAC1F-5F8E-490D-B475-BB9DE9021BC4}" type="parTrans" cxnId="{25614CDE-676D-464D-82E1-09E1D2B90F67}">
      <dgm:prSet/>
      <dgm:spPr/>
      <dgm:t>
        <a:bodyPr/>
        <a:lstStyle/>
        <a:p>
          <a:endParaRPr lang="en-US"/>
        </a:p>
      </dgm:t>
    </dgm:pt>
    <dgm:pt modelId="{7238CACD-5CDA-4F4C-A0D2-0F8F89D5F4D2}" type="pres">
      <dgm:prSet presAssocID="{6E099B6F-BEFF-47B0-91D2-2162516D5556}" presName="diagram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08306595-2F69-4D43-8E7C-95B6D1529DF9}" type="pres">
      <dgm:prSet presAssocID="{DAD90A15-9425-437D-9ADF-91AA7323707C}" presName="composite" presStyleCnt="0"/>
      <dgm:spPr/>
    </dgm:pt>
    <dgm:pt modelId="{9909D3D6-095A-4146-B99C-78BF51398D8C}" type="pres">
      <dgm:prSet presAssocID="{DAD90A15-9425-437D-9ADF-91AA7323707C}" presName="Image" presStyleLbl="bgShp" presStyleIdx="0" presStyleCnt="2" custScaleX="102433" custScaleY="10096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4208DE54-1778-4BF1-8157-91E21641E049}" type="pres">
      <dgm:prSet presAssocID="{DAD90A15-9425-437D-9ADF-91AA7323707C}" presName="Parent" presStyleLbl="node0" presStyleIdx="0" presStyleCnt="2" custScaleX="79258" custScaleY="51260" custLinFactNeighborX="5156" custLinFactNeighborY="38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04E0B1-562D-4DFE-816D-CA1A07CFFE1D}" type="pres">
      <dgm:prSet presAssocID="{DDA661A5-F49F-4BF6-B468-55CC4CC47F1B}" presName="sibTrans" presStyleCnt="0"/>
      <dgm:spPr/>
    </dgm:pt>
    <dgm:pt modelId="{50835818-13C3-42E5-BD76-4C8E05B0A4C2}" type="pres">
      <dgm:prSet presAssocID="{599DB1DA-D393-43D3-8226-1B1DAEA22A4E}" presName="composite" presStyleCnt="0"/>
      <dgm:spPr/>
    </dgm:pt>
    <dgm:pt modelId="{3481B3EB-C03B-4430-B919-BEDC7C4411AE}" type="pres">
      <dgm:prSet presAssocID="{599DB1DA-D393-43D3-8226-1B1DAEA22A4E}" presName="Image" presStyleLbl="bgShp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12EEA9DF-9EEA-4A39-B670-B3A91AE8BA35}" type="pres">
      <dgm:prSet presAssocID="{599DB1DA-D393-43D3-8226-1B1DAEA22A4E}" presName="Parent" presStyleLbl="node0" presStyleIdx="1" presStyleCnt="2" custScaleX="85649" custScaleY="53883" custLinFactNeighborX="617" custLinFactNeighborY="390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D2C799-D90B-4699-AE2B-CA70DD12AD66}" type="presOf" srcId="{599DB1DA-D393-43D3-8226-1B1DAEA22A4E}" destId="{12EEA9DF-9EEA-4A39-B670-B3A91AE8BA35}" srcOrd="0" destOrd="0" presId="urn:microsoft.com/office/officeart/2008/layout/BendingPictureCaption"/>
    <dgm:cxn modelId="{CD490A38-1A8D-4A29-B821-125D1C726871}" type="presOf" srcId="{DAD90A15-9425-437D-9ADF-91AA7323707C}" destId="{4208DE54-1778-4BF1-8157-91E21641E049}" srcOrd="0" destOrd="0" presId="urn:microsoft.com/office/officeart/2008/layout/BendingPictureCaption"/>
    <dgm:cxn modelId="{7889FBB1-EF0E-4762-B1B2-47CCC4B79CA9}" srcId="{6E099B6F-BEFF-47B0-91D2-2162516D5556}" destId="{599DB1DA-D393-43D3-8226-1B1DAEA22A4E}" srcOrd="1" destOrd="0" parTransId="{F318225E-F472-43AD-AF49-CD8BA9CC630C}" sibTransId="{F57B9935-786E-44B6-9FD5-150E97D8D747}"/>
    <dgm:cxn modelId="{25614CDE-676D-464D-82E1-09E1D2B90F67}" srcId="{6E099B6F-BEFF-47B0-91D2-2162516D5556}" destId="{DAD90A15-9425-437D-9ADF-91AA7323707C}" srcOrd="0" destOrd="0" parTransId="{61CCAC1F-5F8E-490D-B475-BB9DE9021BC4}" sibTransId="{DDA661A5-F49F-4BF6-B468-55CC4CC47F1B}"/>
    <dgm:cxn modelId="{544E1049-93FA-4FAF-80D0-27E91FC7E3F4}" type="presOf" srcId="{6E099B6F-BEFF-47B0-91D2-2162516D5556}" destId="{7238CACD-5CDA-4F4C-A0D2-0F8F89D5F4D2}" srcOrd="0" destOrd="0" presId="urn:microsoft.com/office/officeart/2008/layout/BendingPictureCaption"/>
    <dgm:cxn modelId="{A287FCFE-7441-4DA7-A205-771E7A3B76A4}" type="presParOf" srcId="{7238CACD-5CDA-4F4C-A0D2-0F8F89D5F4D2}" destId="{08306595-2F69-4D43-8E7C-95B6D1529DF9}" srcOrd="0" destOrd="0" presId="urn:microsoft.com/office/officeart/2008/layout/BendingPictureCaption"/>
    <dgm:cxn modelId="{F731B45E-34FB-435A-B872-87AD30E18F33}" type="presParOf" srcId="{08306595-2F69-4D43-8E7C-95B6D1529DF9}" destId="{9909D3D6-095A-4146-B99C-78BF51398D8C}" srcOrd="0" destOrd="0" presId="urn:microsoft.com/office/officeart/2008/layout/BendingPictureCaption"/>
    <dgm:cxn modelId="{A0237FE7-17E3-4892-B93D-6FD4060B9F13}" type="presParOf" srcId="{08306595-2F69-4D43-8E7C-95B6D1529DF9}" destId="{4208DE54-1778-4BF1-8157-91E21641E049}" srcOrd="1" destOrd="0" presId="urn:microsoft.com/office/officeart/2008/layout/BendingPictureCaption"/>
    <dgm:cxn modelId="{389EEAD6-7891-421B-A722-4D22D2A31DE8}" type="presParOf" srcId="{7238CACD-5CDA-4F4C-A0D2-0F8F89D5F4D2}" destId="{6B04E0B1-562D-4DFE-816D-CA1A07CFFE1D}" srcOrd="1" destOrd="0" presId="urn:microsoft.com/office/officeart/2008/layout/BendingPictureCaption"/>
    <dgm:cxn modelId="{A6A8C1F2-6BF2-4B27-ABA1-CA2F8E7BC47B}" type="presParOf" srcId="{7238CACD-5CDA-4F4C-A0D2-0F8F89D5F4D2}" destId="{50835818-13C3-42E5-BD76-4C8E05B0A4C2}" srcOrd="2" destOrd="0" presId="urn:microsoft.com/office/officeart/2008/layout/BendingPictureCaption"/>
    <dgm:cxn modelId="{FC98D37F-513B-48D4-B0A4-7DEDC0A34158}" type="presParOf" srcId="{50835818-13C3-42E5-BD76-4C8E05B0A4C2}" destId="{3481B3EB-C03B-4430-B919-BEDC7C4411AE}" srcOrd="0" destOrd="0" presId="urn:microsoft.com/office/officeart/2008/layout/BendingPictureCaption"/>
    <dgm:cxn modelId="{AF7CFBF7-54C4-4C08-BE90-3A38893229B0}" type="presParOf" srcId="{50835818-13C3-42E5-BD76-4C8E05B0A4C2}" destId="{12EEA9DF-9EEA-4A39-B670-B3A91AE8BA3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099B6F-BEFF-47B0-91D2-2162516D5556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9DB1DA-D393-43D3-8226-1B1DAEA22A4E}">
      <dgm:prSet phldrT="[Text]"/>
      <dgm:spPr/>
      <dgm:t>
        <a:bodyPr/>
        <a:lstStyle/>
        <a:p>
          <a:r>
            <a:rPr lang="en-US" dirty="0" smtClean="0">
              <a:latin typeface="Roboto Condensed" panose="020B0604020202020204" charset="0"/>
              <a:ea typeface="Roboto Condensed" panose="020B0604020202020204" charset="0"/>
            </a:rPr>
            <a:t>Interior</a:t>
          </a:r>
        </a:p>
      </dgm:t>
    </dgm:pt>
    <dgm:pt modelId="{F318225E-F472-43AD-AF49-CD8BA9CC630C}" type="parTrans" cxnId="{7889FBB1-EF0E-4762-B1B2-47CCC4B79CA9}">
      <dgm:prSet/>
      <dgm:spPr/>
      <dgm:t>
        <a:bodyPr/>
        <a:lstStyle/>
        <a:p>
          <a:endParaRPr lang="en-US"/>
        </a:p>
      </dgm:t>
    </dgm:pt>
    <dgm:pt modelId="{F57B9935-786E-44B6-9FD5-150E97D8D747}" type="sibTrans" cxnId="{7889FBB1-EF0E-4762-B1B2-47CCC4B79CA9}">
      <dgm:prSet/>
      <dgm:spPr/>
      <dgm:t>
        <a:bodyPr/>
        <a:lstStyle/>
        <a:p>
          <a:endParaRPr lang="en-US"/>
        </a:p>
      </dgm:t>
    </dgm:pt>
    <dgm:pt modelId="{DAD90A15-9425-437D-9ADF-91AA7323707C}">
      <dgm:prSet phldrT="[Text]"/>
      <dgm:spPr/>
      <dgm:t>
        <a:bodyPr/>
        <a:lstStyle/>
        <a:p>
          <a:r>
            <a:rPr lang="en-US" dirty="0" smtClean="0">
              <a:latin typeface="Roboto Condensed" panose="020B0604020202020204" charset="0"/>
              <a:ea typeface="Roboto Condensed" panose="020B0604020202020204" charset="0"/>
            </a:rPr>
            <a:t>Exterior </a:t>
          </a:r>
          <a:endParaRPr lang="en-US" dirty="0">
            <a:latin typeface="Roboto Condensed" panose="020B0604020202020204" charset="0"/>
            <a:ea typeface="Roboto Condensed" panose="020B0604020202020204" charset="0"/>
          </a:endParaRPr>
        </a:p>
      </dgm:t>
    </dgm:pt>
    <dgm:pt modelId="{DDA661A5-F49F-4BF6-B468-55CC4CC47F1B}" type="sibTrans" cxnId="{25614CDE-676D-464D-82E1-09E1D2B90F67}">
      <dgm:prSet/>
      <dgm:spPr/>
      <dgm:t>
        <a:bodyPr/>
        <a:lstStyle/>
        <a:p>
          <a:endParaRPr lang="en-US"/>
        </a:p>
      </dgm:t>
    </dgm:pt>
    <dgm:pt modelId="{61CCAC1F-5F8E-490D-B475-BB9DE9021BC4}" type="parTrans" cxnId="{25614CDE-676D-464D-82E1-09E1D2B90F67}">
      <dgm:prSet/>
      <dgm:spPr/>
      <dgm:t>
        <a:bodyPr/>
        <a:lstStyle/>
        <a:p>
          <a:endParaRPr lang="en-US"/>
        </a:p>
      </dgm:t>
    </dgm:pt>
    <dgm:pt modelId="{7238CACD-5CDA-4F4C-A0D2-0F8F89D5F4D2}" type="pres">
      <dgm:prSet presAssocID="{6E099B6F-BEFF-47B0-91D2-2162516D5556}" presName="diagram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08306595-2F69-4D43-8E7C-95B6D1529DF9}" type="pres">
      <dgm:prSet presAssocID="{DAD90A15-9425-437D-9ADF-91AA7323707C}" presName="composite" presStyleCnt="0"/>
      <dgm:spPr/>
    </dgm:pt>
    <dgm:pt modelId="{9909D3D6-095A-4146-B99C-78BF51398D8C}" type="pres">
      <dgm:prSet presAssocID="{DAD90A15-9425-437D-9ADF-91AA7323707C}" presName="Image" presStyleLbl="bgShp" presStyleIdx="0" presStyleCnt="2" custScaleX="102433" custScaleY="10096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en-US"/>
        </a:p>
      </dgm:t>
    </dgm:pt>
    <dgm:pt modelId="{4208DE54-1778-4BF1-8157-91E21641E049}" type="pres">
      <dgm:prSet presAssocID="{DAD90A15-9425-437D-9ADF-91AA7323707C}" presName="Parent" presStyleLbl="node0" presStyleIdx="0" presStyleCnt="2" custScaleX="79258" custScaleY="51260" custLinFactNeighborX="5156" custLinFactNeighborY="38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04E0B1-562D-4DFE-816D-CA1A07CFFE1D}" type="pres">
      <dgm:prSet presAssocID="{DDA661A5-F49F-4BF6-B468-55CC4CC47F1B}" presName="sibTrans" presStyleCnt="0"/>
      <dgm:spPr/>
    </dgm:pt>
    <dgm:pt modelId="{50835818-13C3-42E5-BD76-4C8E05B0A4C2}" type="pres">
      <dgm:prSet presAssocID="{599DB1DA-D393-43D3-8226-1B1DAEA22A4E}" presName="composite" presStyleCnt="0"/>
      <dgm:spPr/>
    </dgm:pt>
    <dgm:pt modelId="{3481B3EB-C03B-4430-B919-BEDC7C4411AE}" type="pres">
      <dgm:prSet presAssocID="{599DB1DA-D393-43D3-8226-1B1DAEA22A4E}" presName="Image" presStyleLbl="bgShp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en-US"/>
        </a:p>
      </dgm:t>
    </dgm:pt>
    <dgm:pt modelId="{12EEA9DF-9EEA-4A39-B670-B3A91AE8BA35}" type="pres">
      <dgm:prSet presAssocID="{599DB1DA-D393-43D3-8226-1B1DAEA22A4E}" presName="Parent" presStyleLbl="node0" presStyleIdx="1" presStyleCnt="2" custScaleX="85649" custScaleY="53883" custLinFactNeighborX="617" custLinFactNeighborY="390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89FBB1-EF0E-4762-B1B2-47CCC4B79CA9}" srcId="{6E099B6F-BEFF-47B0-91D2-2162516D5556}" destId="{599DB1DA-D393-43D3-8226-1B1DAEA22A4E}" srcOrd="1" destOrd="0" parTransId="{F318225E-F472-43AD-AF49-CD8BA9CC630C}" sibTransId="{F57B9935-786E-44B6-9FD5-150E97D8D747}"/>
    <dgm:cxn modelId="{25614CDE-676D-464D-82E1-09E1D2B90F67}" srcId="{6E099B6F-BEFF-47B0-91D2-2162516D5556}" destId="{DAD90A15-9425-437D-9ADF-91AA7323707C}" srcOrd="0" destOrd="0" parTransId="{61CCAC1F-5F8E-490D-B475-BB9DE9021BC4}" sibTransId="{DDA661A5-F49F-4BF6-B468-55CC4CC47F1B}"/>
    <dgm:cxn modelId="{544E663C-A3F7-4406-A5FA-EC0BE572D5BA}" type="presOf" srcId="{DAD90A15-9425-437D-9ADF-91AA7323707C}" destId="{4208DE54-1778-4BF1-8157-91E21641E049}" srcOrd="0" destOrd="0" presId="urn:microsoft.com/office/officeart/2008/layout/BendingPictureCaption"/>
    <dgm:cxn modelId="{8B460ED4-2096-48A8-9A03-C1CEC3DA79A5}" type="presOf" srcId="{599DB1DA-D393-43D3-8226-1B1DAEA22A4E}" destId="{12EEA9DF-9EEA-4A39-B670-B3A91AE8BA35}" srcOrd="0" destOrd="0" presId="urn:microsoft.com/office/officeart/2008/layout/BendingPictureCaption"/>
    <dgm:cxn modelId="{8C3AF6DB-70BB-46B0-8BB3-08E63DB5F3FD}" type="presOf" srcId="{6E099B6F-BEFF-47B0-91D2-2162516D5556}" destId="{7238CACD-5CDA-4F4C-A0D2-0F8F89D5F4D2}" srcOrd="0" destOrd="0" presId="urn:microsoft.com/office/officeart/2008/layout/BendingPictureCaption"/>
    <dgm:cxn modelId="{96BC3130-8FBF-4DF1-BDD4-19E9FF5772A7}" type="presParOf" srcId="{7238CACD-5CDA-4F4C-A0D2-0F8F89D5F4D2}" destId="{08306595-2F69-4D43-8E7C-95B6D1529DF9}" srcOrd="0" destOrd="0" presId="urn:microsoft.com/office/officeart/2008/layout/BendingPictureCaption"/>
    <dgm:cxn modelId="{4741A35A-3AB5-4479-ADF5-B5B3A8806654}" type="presParOf" srcId="{08306595-2F69-4D43-8E7C-95B6D1529DF9}" destId="{9909D3D6-095A-4146-B99C-78BF51398D8C}" srcOrd="0" destOrd="0" presId="urn:microsoft.com/office/officeart/2008/layout/BendingPictureCaption"/>
    <dgm:cxn modelId="{DABE4753-7E79-48C2-B238-869083039EB3}" type="presParOf" srcId="{08306595-2F69-4D43-8E7C-95B6D1529DF9}" destId="{4208DE54-1778-4BF1-8157-91E21641E049}" srcOrd="1" destOrd="0" presId="urn:microsoft.com/office/officeart/2008/layout/BendingPictureCaption"/>
    <dgm:cxn modelId="{F721F282-CA2B-42D8-B123-40A6C713473D}" type="presParOf" srcId="{7238CACD-5CDA-4F4C-A0D2-0F8F89D5F4D2}" destId="{6B04E0B1-562D-4DFE-816D-CA1A07CFFE1D}" srcOrd="1" destOrd="0" presId="urn:microsoft.com/office/officeart/2008/layout/BendingPictureCaption"/>
    <dgm:cxn modelId="{B8AFAB97-3201-4D52-AE76-330424D8C4DB}" type="presParOf" srcId="{7238CACD-5CDA-4F4C-A0D2-0F8F89D5F4D2}" destId="{50835818-13C3-42E5-BD76-4C8E05B0A4C2}" srcOrd="2" destOrd="0" presId="urn:microsoft.com/office/officeart/2008/layout/BendingPictureCaption"/>
    <dgm:cxn modelId="{B3BAD6D4-7460-486B-88EC-DBD02E1A8A42}" type="presParOf" srcId="{50835818-13C3-42E5-BD76-4C8E05B0A4C2}" destId="{3481B3EB-C03B-4430-B919-BEDC7C4411AE}" srcOrd="0" destOrd="0" presId="urn:microsoft.com/office/officeart/2008/layout/BendingPictureCaption"/>
    <dgm:cxn modelId="{D2A87D5D-2469-4552-AD59-2B4100121664}" type="presParOf" srcId="{50835818-13C3-42E5-BD76-4C8E05B0A4C2}" destId="{12EEA9DF-9EEA-4A39-B670-B3A91AE8BA3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C5F3A-7658-485C-8898-5D2CF705710B}">
      <dsp:nvSpPr>
        <dsp:cNvPr id="0" name=""/>
        <dsp:cNvSpPr/>
      </dsp:nvSpPr>
      <dsp:spPr>
        <a:xfrm>
          <a:off x="0" y="748895"/>
          <a:ext cx="2651700" cy="19595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52318-342A-409E-AAB0-992C6401C3B5}">
      <dsp:nvSpPr>
        <dsp:cNvPr id="0" name=""/>
        <dsp:cNvSpPr/>
      </dsp:nvSpPr>
      <dsp:spPr>
        <a:xfrm>
          <a:off x="1780175" y="2695551"/>
          <a:ext cx="45379" cy="38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endParaRPr lang="en-US" sz="500" kern="1200" dirty="0"/>
        </a:p>
      </dsp:txBody>
      <dsp:txXfrm>
        <a:off x="1780175" y="2695551"/>
        <a:ext cx="45379" cy="38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9D3D6-095A-4146-B99C-78BF51398D8C}">
      <dsp:nvSpPr>
        <dsp:cNvPr id="0" name=""/>
        <dsp:cNvSpPr/>
      </dsp:nvSpPr>
      <dsp:spPr>
        <a:xfrm>
          <a:off x="2386" y="1372265"/>
          <a:ext cx="3383365" cy="24645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08DE54-1778-4BF1-8157-91E21641E049}">
      <dsp:nvSpPr>
        <dsp:cNvPr id="0" name=""/>
        <dsp:cNvSpPr/>
      </dsp:nvSpPr>
      <dsp:spPr>
        <a:xfrm>
          <a:off x="1152126" y="3814900"/>
          <a:ext cx="2255845" cy="3506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000" kern="1200" dirty="0" smtClean="0">
              <a:latin typeface="Roboto Condensed" panose="020B0604020202020204" charset="0"/>
              <a:ea typeface="Roboto Condensed" panose="020B0604020202020204" charset="0"/>
            </a:rPr>
            <a:t>Exterior</a:t>
          </a:r>
          <a:r>
            <a:rPr lang="en-US" sz="2000" kern="1200" dirty="0" smtClean="0"/>
            <a:t> </a:t>
          </a:r>
          <a:endParaRPr lang="en-US" sz="2000" kern="1200" dirty="0"/>
        </a:p>
      </dsp:txBody>
      <dsp:txXfrm>
        <a:off x="1152126" y="3814900"/>
        <a:ext cx="2255845" cy="350613"/>
      </dsp:txXfrm>
    </dsp:sp>
    <dsp:sp modelId="{3481B3EB-C03B-4430-B919-BEDC7C4411AE}">
      <dsp:nvSpPr>
        <dsp:cNvPr id="0" name=""/>
        <dsp:cNvSpPr/>
      </dsp:nvSpPr>
      <dsp:spPr>
        <a:xfrm>
          <a:off x="3744793" y="1373681"/>
          <a:ext cx="3303003" cy="244090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EA9DF-9EEA-4A39-B670-B3A91AE8BA35}">
      <dsp:nvSpPr>
        <dsp:cNvPr id="0" name=""/>
        <dsp:cNvSpPr/>
      </dsp:nvSpPr>
      <dsp:spPr>
        <a:xfrm>
          <a:off x="4619037" y="3797027"/>
          <a:ext cx="2437746" cy="3685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000" kern="1200" dirty="0" smtClean="0">
              <a:latin typeface="Roboto Condensed" panose="020B0604020202020204" charset="0"/>
              <a:ea typeface="Roboto Condensed" panose="020B0604020202020204" charset="0"/>
            </a:rPr>
            <a:t>Interior</a:t>
          </a:r>
        </a:p>
      </dsp:txBody>
      <dsp:txXfrm>
        <a:off x="4619037" y="3797027"/>
        <a:ext cx="2437746" cy="3685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9D3D6-095A-4146-B99C-78BF51398D8C}">
      <dsp:nvSpPr>
        <dsp:cNvPr id="0" name=""/>
        <dsp:cNvSpPr/>
      </dsp:nvSpPr>
      <dsp:spPr>
        <a:xfrm>
          <a:off x="2386" y="1372265"/>
          <a:ext cx="3383365" cy="24645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08DE54-1778-4BF1-8157-91E21641E049}">
      <dsp:nvSpPr>
        <dsp:cNvPr id="0" name=""/>
        <dsp:cNvSpPr/>
      </dsp:nvSpPr>
      <dsp:spPr>
        <a:xfrm>
          <a:off x="1152126" y="3814900"/>
          <a:ext cx="2255845" cy="3506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000" kern="1200" dirty="0" smtClean="0">
              <a:latin typeface="Roboto Condensed" panose="020B0604020202020204" charset="0"/>
              <a:ea typeface="Roboto Condensed" panose="020B0604020202020204" charset="0"/>
            </a:rPr>
            <a:t>Exterior </a:t>
          </a:r>
          <a:endParaRPr lang="en-US" sz="2000" kern="1200" dirty="0">
            <a:latin typeface="Roboto Condensed" panose="020B0604020202020204" charset="0"/>
            <a:ea typeface="Roboto Condensed" panose="020B0604020202020204" charset="0"/>
          </a:endParaRPr>
        </a:p>
      </dsp:txBody>
      <dsp:txXfrm>
        <a:off x="1152126" y="3814900"/>
        <a:ext cx="2255845" cy="350613"/>
      </dsp:txXfrm>
    </dsp:sp>
    <dsp:sp modelId="{3481B3EB-C03B-4430-B919-BEDC7C4411AE}">
      <dsp:nvSpPr>
        <dsp:cNvPr id="0" name=""/>
        <dsp:cNvSpPr/>
      </dsp:nvSpPr>
      <dsp:spPr>
        <a:xfrm>
          <a:off x="3744793" y="1373681"/>
          <a:ext cx="3303003" cy="244090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EA9DF-9EEA-4A39-B670-B3A91AE8BA35}">
      <dsp:nvSpPr>
        <dsp:cNvPr id="0" name=""/>
        <dsp:cNvSpPr/>
      </dsp:nvSpPr>
      <dsp:spPr>
        <a:xfrm>
          <a:off x="4619037" y="3797027"/>
          <a:ext cx="2437746" cy="3685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000" kern="1200" dirty="0" smtClean="0">
              <a:latin typeface="Roboto Condensed" panose="020B0604020202020204" charset="0"/>
              <a:ea typeface="Roboto Condensed" panose="020B0604020202020204" charset="0"/>
            </a:rPr>
            <a:t>Interior</a:t>
          </a:r>
        </a:p>
      </dsp:txBody>
      <dsp:txXfrm>
        <a:off x="4619037" y="3797027"/>
        <a:ext cx="2437746" cy="368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3555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6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323528" y="1131590"/>
            <a:ext cx="5544616" cy="288032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age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544" y="1563638"/>
            <a:ext cx="4471670" cy="1811020"/>
          </a:xfrm>
          <a:prstGeom prst="rect">
            <a:avLst/>
          </a:prstGeom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34712" y="19628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Product Range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007" y="105958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Roboto Condensed" panose="020B0604020202020204" charset="0"/>
                <a:ea typeface="Roboto Condensed" panose="020B0604020202020204" charset="0"/>
              </a:rPr>
              <a:t>Cable &amp; </a:t>
            </a:r>
            <a:r>
              <a:rPr lang="en-US" b="1" dirty="0" smtClean="0">
                <a:latin typeface="Roboto Condensed" panose="020B0604020202020204" charset="0"/>
                <a:ea typeface="Roboto Condensed" panose="020B0604020202020204" charset="0"/>
              </a:rPr>
              <a:t>Sleeved </a:t>
            </a:r>
            <a:r>
              <a:rPr lang="en-US" b="1" dirty="0" err="1" smtClean="0">
                <a:latin typeface="Roboto Condensed" panose="020B0604020202020204" charset="0"/>
                <a:ea typeface="Roboto Condensed" panose="020B0604020202020204" charset="0"/>
              </a:rPr>
              <a:t>Busbar</a:t>
            </a:r>
            <a:r>
              <a:rPr lang="en-US" b="1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b="1" dirty="0" err="1" smtClean="0">
                <a:latin typeface="Roboto Condensed" panose="020B0604020202020204" charset="0"/>
                <a:ea typeface="Roboto Condensed" panose="020B0604020202020204" charset="0"/>
              </a:rPr>
              <a:t>Trunking</a:t>
            </a:r>
            <a:endParaRPr lang="en-US" b="1" dirty="0">
              <a:latin typeface="Roboto Condensed" panose="020B0604020202020204" charset="0"/>
              <a:ea typeface="Roboto Condensed" panose="020B060402020202020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  <p:pic>
        <p:nvPicPr>
          <p:cNvPr id="6" name="image1.png"/>
          <p:cNvPicPr/>
          <p:nvPr/>
        </p:nvPicPr>
        <p:blipFill rotWithShape="1">
          <a:blip r:embed="rId3" cstate="print"/>
          <a:srcRect t="4796" r="56388" b="40127"/>
          <a:stretch/>
        </p:blipFill>
        <p:spPr bwMode="auto">
          <a:xfrm>
            <a:off x="0" y="4659982"/>
            <a:ext cx="1008112" cy="347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1733241"/>
      </p:ext>
    </p:extLst>
  </p:cSld>
  <p:clrMapOvr>
    <a:masterClrMapping/>
  </p:clrMapOvr>
  <p:transition spd="slow" advTm="2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35496" y="19548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Product Range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05958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Roboto Condensed" panose="020B0604020202020204" charset="0"/>
                <a:ea typeface="Roboto Condensed" panose="020B0604020202020204" charset="0"/>
              </a:rPr>
              <a:t>Kiosks Type Substation</a:t>
            </a:r>
          </a:p>
          <a:p>
            <a:endParaRPr lang="en-US" dirty="0"/>
          </a:p>
        </p:txBody>
      </p:sp>
      <p:pic>
        <p:nvPicPr>
          <p:cNvPr id="6" name="image1.png"/>
          <p:cNvPicPr/>
          <p:nvPr/>
        </p:nvPicPr>
        <p:blipFill rotWithShape="1">
          <a:blip r:embed="rId2" cstate="print"/>
          <a:srcRect t="4796" r="56388" b="40127"/>
          <a:stretch/>
        </p:blipFill>
        <p:spPr bwMode="auto">
          <a:xfrm>
            <a:off x="0" y="4659982"/>
            <a:ext cx="1008112" cy="347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449951963"/>
              </p:ext>
            </p:extLst>
          </p:nvPr>
        </p:nvGraphicFramePr>
        <p:xfrm>
          <a:off x="1259632" y="267494"/>
          <a:ext cx="7056784" cy="527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4449005"/>
      </p:ext>
    </p:extLst>
  </p:cSld>
  <p:clrMapOvr>
    <a:masterClrMapping/>
  </p:clrMapOvr>
  <p:transition spd="slow" advTm="2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35496" y="215148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Product Range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05958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Roboto Condensed" panose="020B0604020202020204" charset="0"/>
                <a:ea typeface="Roboto Condensed" panose="020B0604020202020204" charset="0"/>
              </a:rPr>
              <a:t>MV Ring Main Unit</a:t>
            </a:r>
          </a:p>
          <a:p>
            <a:endParaRPr lang="en-US" b="1" dirty="0"/>
          </a:p>
        </p:txBody>
      </p:sp>
      <p:pic>
        <p:nvPicPr>
          <p:cNvPr id="6" name="image1.png"/>
          <p:cNvPicPr/>
          <p:nvPr/>
        </p:nvPicPr>
        <p:blipFill rotWithShape="1">
          <a:blip r:embed="rId2" cstate="print"/>
          <a:srcRect t="4796" r="56388" b="40127"/>
          <a:stretch/>
        </p:blipFill>
        <p:spPr bwMode="auto">
          <a:xfrm>
            <a:off x="0" y="4659982"/>
            <a:ext cx="1008112" cy="347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293179469"/>
              </p:ext>
            </p:extLst>
          </p:nvPr>
        </p:nvGraphicFramePr>
        <p:xfrm>
          <a:off x="1259632" y="154752"/>
          <a:ext cx="7056784" cy="527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1032645"/>
      </p:ext>
    </p:extLst>
  </p:cSld>
  <p:clrMapOvr>
    <a:masterClrMapping/>
  </p:clrMapOvr>
  <p:transition spd="slow" advTm="2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 Condensed" panose="020B0604020202020204" charset="0"/>
                <a:ea typeface="Roboto Condensed" panose="020B0604020202020204" charset="0"/>
              </a:rPr>
              <a:t>Production Line</a:t>
            </a:r>
            <a:endParaRPr lang="en-US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93912"/>
            <a:ext cx="6552728" cy="369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69200"/>
      </p:ext>
    </p:extLst>
  </p:cSld>
  <p:clrMapOvr>
    <a:masterClrMapping/>
  </p:clrMapOvr>
  <p:transition spd="slow" advTm="2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2"/>
          <a:stretch/>
        </p:blipFill>
        <p:spPr>
          <a:xfrm>
            <a:off x="2430780" y="1504950"/>
            <a:ext cx="4282440" cy="203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65081"/>
      </p:ext>
    </p:extLst>
  </p:cSld>
  <p:clrMapOvr>
    <a:masterClrMapping/>
  </p:clrMapOvr>
  <p:transition spd="slow" advTm="2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Company History</a:t>
            </a:r>
            <a:endParaRPr dirty="0"/>
          </a:p>
        </p:txBody>
      </p:sp>
      <p:sp>
        <p:nvSpPr>
          <p:cNvPr id="443" name="Google Shape;443;p28"/>
          <p:cNvSpPr txBox="1">
            <a:spLocks noGrp="1"/>
          </p:cNvSpPr>
          <p:nvPr>
            <p:ph type="body" idx="1"/>
          </p:nvPr>
        </p:nvSpPr>
        <p:spPr>
          <a:xfrm>
            <a:off x="870450" y="1468874"/>
            <a:ext cx="2333398" cy="16069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/>
              <a:t>1952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 smtClean="0"/>
              <a:t>A </a:t>
            </a:r>
            <a:r>
              <a:rPr lang="en-US" sz="1200" dirty="0"/>
              <a:t>registered </a:t>
            </a:r>
            <a:r>
              <a:rPr lang="en-US" sz="1200" dirty="0" smtClean="0"/>
              <a:t>company; </a:t>
            </a:r>
            <a:r>
              <a:rPr lang="en-US" sz="1200" b="1" dirty="0" err="1"/>
              <a:t>Faizi</a:t>
            </a:r>
            <a:r>
              <a:rPr lang="en-US" sz="1200" b="1" dirty="0"/>
              <a:t> </a:t>
            </a:r>
            <a:r>
              <a:rPr lang="en-US" sz="1200" b="1" dirty="0" smtClean="0"/>
              <a:t>Industries </a:t>
            </a:r>
            <a:r>
              <a:rPr lang="en-US" sz="1200" dirty="0" smtClean="0"/>
              <a:t>(Brand Name; </a:t>
            </a:r>
            <a:r>
              <a:rPr lang="en-US" sz="1200" b="1" dirty="0" smtClean="0"/>
              <a:t>FICO</a:t>
            </a:r>
            <a:r>
              <a:rPr lang="en-US" sz="1200" dirty="0" smtClean="0"/>
              <a:t>)</a:t>
            </a:r>
            <a:r>
              <a:rPr lang="en-US" sz="1200" b="1" dirty="0" smtClean="0"/>
              <a:t>, </a:t>
            </a:r>
            <a:r>
              <a:rPr lang="en-US" sz="1200" dirty="0" smtClean="0"/>
              <a:t>was</a:t>
            </a:r>
            <a:r>
              <a:rPr lang="en-US" sz="1200" b="1" dirty="0" smtClean="0"/>
              <a:t> </a:t>
            </a:r>
            <a:r>
              <a:rPr lang="en-US" sz="1200" dirty="0" smtClean="0"/>
              <a:t>established by </a:t>
            </a:r>
            <a:r>
              <a:rPr lang="en-US" sz="1200" dirty="0"/>
              <a:t>Late</a:t>
            </a:r>
            <a:r>
              <a:rPr lang="en-US" sz="1200" b="1" dirty="0"/>
              <a:t> </a:t>
            </a:r>
            <a:r>
              <a:rPr lang="en-US" sz="1200" b="1" dirty="0" err="1"/>
              <a:t>Ch.Abdul</a:t>
            </a:r>
            <a:r>
              <a:rPr lang="en-US" sz="1200" b="1" dirty="0"/>
              <a:t> </a:t>
            </a:r>
            <a:r>
              <a:rPr lang="en-US" sz="1200" b="1" dirty="0" smtClean="0"/>
              <a:t>Aziz, </a:t>
            </a:r>
            <a:r>
              <a:rPr lang="en-US" sz="1200" dirty="0" smtClean="0"/>
              <a:t>to meet </a:t>
            </a:r>
            <a:r>
              <a:rPr lang="en-US" sz="1200" dirty="0"/>
              <a:t>the emergent needs of </a:t>
            </a:r>
            <a:r>
              <a:rPr lang="en-US" sz="1200" dirty="0" smtClean="0"/>
              <a:t>LV power distribution.</a:t>
            </a:r>
            <a:endParaRPr sz="1200" dirty="0"/>
          </a:p>
        </p:txBody>
      </p:sp>
      <p:sp>
        <p:nvSpPr>
          <p:cNvPr id="444" name="Google Shape;444;p28"/>
          <p:cNvSpPr txBox="1">
            <a:spLocks noGrp="1"/>
          </p:cNvSpPr>
          <p:nvPr>
            <p:ph type="body" idx="2"/>
          </p:nvPr>
        </p:nvSpPr>
        <p:spPr>
          <a:xfrm>
            <a:off x="3233637" y="1468875"/>
            <a:ext cx="22479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/>
              <a:t>1958</a:t>
            </a:r>
            <a:endParaRPr b="1" dirty="0"/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200" dirty="0"/>
              <a:t>The </a:t>
            </a:r>
            <a:r>
              <a:rPr lang="en-US" sz="1200" dirty="0" smtClean="0"/>
              <a:t>company became </a:t>
            </a:r>
            <a:r>
              <a:rPr lang="en-US" sz="1200" dirty="0"/>
              <a:t>a private limited </a:t>
            </a:r>
            <a:r>
              <a:rPr lang="en-US" sz="1200" dirty="0" smtClean="0"/>
              <a:t>company, now launching Medium Voltage (MV) power equipment to broaden their scope.</a:t>
            </a:r>
            <a:endParaRPr sz="1200" dirty="0"/>
          </a:p>
        </p:txBody>
      </p:sp>
      <p:sp>
        <p:nvSpPr>
          <p:cNvPr id="445" name="Google Shape;445;p28"/>
          <p:cNvSpPr txBox="1">
            <a:spLocks noGrp="1"/>
          </p:cNvSpPr>
          <p:nvPr>
            <p:ph type="body" idx="3"/>
          </p:nvPr>
        </p:nvSpPr>
        <p:spPr>
          <a:xfrm>
            <a:off x="5540650" y="1468875"/>
            <a:ext cx="22479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/>
              <a:t>1990</a:t>
            </a:r>
            <a:endParaRPr b="1" dirty="0"/>
          </a:p>
          <a:p>
            <a:pPr marL="0" lvl="0" indent="0">
              <a:spcBef>
                <a:spcPts val="1000"/>
              </a:spcBef>
              <a:buNone/>
            </a:pPr>
            <a:r>
              <a:rPr lang="en-US" sz="1200" dirty="0" smtClean="0"/>
              <a:t>The company </a:t>
            </a:r>
            <a:r>
              <a:rPr lang="en-US" sz="1200" dirty="0"/>
              <a:t>was converted into an unlisted public limited </a:t>
            </a:r>
            <a:r>
              <a:rPr lang="en-US" sz="1200" dirty="0" smtClean="0"/>
              <a:t>company.</a:t>
            </a:r>
            <a:endParaRPr sz="1200" dirty="0"/>
          </a:p>
        </p:txBody>
      </p:sp>
      <p:sp>
        <p:nvSpPr>
          <p:cNvPr id="446" name="Google Shape;446;p2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447" name="Google Shape;447;p28"/>
          <p:cNvSpPr txBox="1">
            <a:spLocks noGrp="1"/>
          </p:cNvSpPr>
          <p:nvPr>
            <p:ph type="body" idx="1"/>
          </p:nvPr>
        </p:nvSpPr>
        <p:spPr>
          <a:xfrm>
            <a:off x="870450" y="2992875"/>
            <a:ext cx="22479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/>
              <a:t>1992</a:t>
            </a:r>
            <a:endParaRPr b="1" dirty="0"/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200" dirty="0" smtClean="0"/>
              <a:t>Due to replacement of its then </a:t>
            </a:r>
            <a:r>
              <a:rPr lang="en-US" sz="1200" dirty="0"/>
              <a:t>management and change in its Board of Directors, its name was change to </a:t>
            </a:r>
            <a:r>
              <a:rPr lang="en-US" sz="1200" b="1" dirty="0"/>
              <a:t>FICO LIMITED.</a:t>
            </a:r>
            <a:endParaRPr sz="1200" b="1" dirty="0"/>
          </a:p>
        </p:txBody>
      </p:sp>
      <p:sp>
        <p:nvSpPr>
          <p:cNvPr id="448" name="Google Shape;448;p28"/>
          <p:cNvSpPr txBox="1">
            <a:spLocks noGrp="1"/>
          </p:cNvSpPr>
          <p:nvPr>
            <p:ph type="body" idx="2"/>
          </p:nvPr>
        </p:nvSpPr>
        <p:spPr>
          <a:xfrm>
            <a:off x="3233636" y="2992875"/>
            <a:ext cx="2274468" cy="1235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/>
              <a:t>1997</a:t>
            </a:r>
            <a:endParaRPr b="1" dirty="0"/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200" dirty="0" smtClean="0"/>
              <a:t>Independent divisions were established for quality control &amp; improvement:</a:t>
            </a:r>
          </a:p>
        </p:txBody>
      </p:sp>
      <p:sp>
        <p:nvSpPr>
          <p:cNvPr id="449" name="Google Shape;449;p28"/>
          <p:cNvSpPr txBox="1">
            <a:spLocks noGrp="1"/>
          </p:cNvSpPr>
          <p:nvPr>
            <p:ph type="body" idx="3"/>
          </p:nvPr>
        </p:nvSpPr>
        <p:spPr>
          <a:xfrm>
            <a:off x="5540650" y="2992873"/>
            <a:ext cx="2343718" cy="1815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/>
              <a:t>2002</a:t>
            </a:r>
            <a:endParaRPr b="1" dirty="0"/>
          </a:p>
          <a:p>
            <a:pPr marL="0" lvl="0" indent="0">
              <a:spcBef>
                <a:spcPts val="1000"/>
              </a:spcBef>
              <a:buNone/>
            </a:pPr>
            <a:r>
              <a:rPr lang="en-US" sz="1200" dirty="0" smtClean="0"/>
              <a:t>Independent Divisions led to 3 </a:t>
            </a:r>
            <a:r>
              <a:rPr lang="en-US" sz="1200" dirty="0"/>
              <a:t>independent </a:t>
            </a:r>
            <a:r>
              <a:rPr lang="en-US" sz="1200" dirty="0" smtClean="0"/>
              <a:t>companies which arises </a:t>
            </a:r>
            <a:r>
              <a:rPr lang="en-US" sz="1200" dirty="0"/>
              <a:t>as unregistered </a:t>
            </a:r>
            <a:r>
              <a:rPr lang="en-US" sz="1200" b="1" dirty="0"/>
              <a:t>FICO </a:t>
            </a:r>
            <a:r>
              <a:rPr lang="en-US" sz="1200" b="1" dirty="0" smtClean="0"/>
              <a:t>GROUP. </a:t>
            </a:r>
            <a:r>
              <a:rPr lang="en-US" sz="1200" dirty="0" smtClean="0"/>
              <a:t>MV/LV switchboard Division became known as </a:t>
            </a:r>
            <a:r>
              <a:rPr lang="en-US" sz="1200" b="1" dirty="0"/>
              <a:t>FICO Engineering Co. (</a:t>
            </a:r>
            <a:r>
              <a:rPr lang="en-US" sz="1200" b="1" dirty="0" err="1"/>
              <a:t>Pvt</a:t>
            </a:r>
            <a:r>
              <a:rPr lang="en-US" sz="1200" b="1" dirty="0"/>
              <a:t>) Ltd.</a:t>
            </a:r>
            <a:endParaRPr sz="1200" dirty="0"/>
          </a:p>
        </p:txBody>
      </p:sp>
      <p:grpSp>
        <p:nvGrpSpPr>
          <p:cNvPr id="450" name="Google Shape;450;p28"/>
          <p:cNvGrpSpPr/>
          <p:nvPr/>
        </p:nvGrpSpPr>
        <p:grpSpPr>
          <a:xfrm>
            <a:off x="305070" y="605926"/>
            <a:ext cx="323793" cy="339493"/>
            <a:chOff x="5961125" y="1623900"/>
            <a:chExt cx="427450" cy="448175"/>
          </a:xfrm>
        </p:grpSpPr>
        <p:sp>
          <p:nvSpPr>
            <p:cNvPr id="451" name="Google Shape;451;p28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275856" y="4123900"/>
            <a:ext cx="187220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b="1" dirty="0" smtClean="0">
                <a:latin typeface="Roboto Condensed" panose="020B0604020202020204" charset="0"/>
                <a:ea typeface="Roboto Condensed" panose="020B0604020202020204" charset="0"/>
              </a:rPr>
              <a:t>MV/LV</a:t>
            </a:r>
            <a:r>
              <a:rPr lang="en-US" sz="1050" b="1" dirty="0">
                <a:latin typeface="Roboto Condensed" panose="020B0604020202020204" charset="0"/>
                <a:ea typeface="Roboto Condensed" panose="020B0604020202020204" charset="0"/>
              </a:rPr>
              <a:t> </a:t>
            </a:r>
            <a:r>
              <a:rPr lang="en-US" sz="1050" b="1" dirty="0" smtClean="0">
                <a:latin typeface="Roboto Condensed" panose="020B0604020202020204" charset="0"/>
                <a:ea typeface="Roboto Condensed" panose="020B0604020202020204" charset="0"/>
              </a:rPr>
              <a:t>Switchboard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b="1" dirty="0">
                <a:latin typeface="Roboto Condensed" panose="020B0604020202020204" charset="0"/>
                <a:ea typeface="Roboto Condensed" panose="020B0604020202020204" charset="0"/>
              </a:rPr>
              <a:t>Instrument </a:t>
            </a:r>
            <a:r>
              <a:rPr lang="en-US" sz="1050" b="1" dirty="0" smtClean="0">
                <a:latin typeface="Roboto Condensed" panose="020B0604020202020204" charset="0"/>
                <a:ea typeface="Roboto Condensed" panose="020B0604020202020204" charset="0"/>
              </a:rPr>
              <a:t>Transformer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b="1" dirty="0">
                <a:latin typeface="Roboto Condensed" panose="020B0604020202020204" charset="0"/>
                <a:ea typeface="Roboto Condensed" panose="020B0604020202020204" charset="0"/>
              </a:rPr>
              <a:t>Dropout Cutout </a:t>
            </a:r>
            <a:endParaRPr lang="en-US" sz="1050" b="1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b="1" dirty="0">
                <a:latin typeface="Roboto Condensed" panose="020B0604020202020204" charset="0"/>
                <a:ea typeface="Roboto Condensed" panose="020B0604020202020204" charset="0"/>
              </a:rPr>
              <a:t>Fuse Switch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000" b="1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000" b="1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19" name="image1.png"/>
          <p:cNvPicPr/>
          <p:nvPr/>
        </p:nvPicPr>
        <p:blipFill rotWithShape="1">
          <a:blip r:embed="rId3" cstate="print"/>
          <a:srcRect t="4796" r="56388" b="40127"/>
          <a:stretch/>
        </p:blipFill>
        <p:spPr bwMode="auto">
          <a:xfrm>
            <a:off x="0" y="4659982"/>
            <a:ext cx="1008112" cy="347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 advTm="3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19548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Product Range</a:t>
            </a:r>
            <a:endParaRPr lang="en-US" sz="1600" b="1" dirty="0">
              <a:solidFill>
                <a:schemeClr val="bg1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915566"/>
            <a:ext cx="223224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Roboto Condensed" panose="020B0604020202020204" charset="0"/>
                <a:ea typeface="Roboto Condensed" panose="020B0604020202020204" charset="0"/>
              </a:rPr>
              <a:t>MV Switchgear Panels:</a:t>
            </a:r>
          </a:p>
          <a:p>
            <a:endParaRPr lang="en-US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1 </a:t>
            </a:r>
            <a:r>
              <a:rPr lang="en-US" sz="1200" dirty="0">
                <a:latin typeface="Roboto Condensed" panose="020B0604020202020204" charset="0"/>
                <a:ea typeface="Roboto Condensed" panose="020B0604020202020204" charset="0"/>
              </a:rPr>
              <a:t>1 KV Oil Circuit Breaker from HV&amp;S C Lab, </a:t>
            </a:r>
            <a:r>
              <a:rPr lang="en-US" sz="1200" dirty="0" err="1">
                <a:latin typeface="Roboto Condensed" panose="020B0604020202020204" charset="0"/>
                <a:ea typeface="Roboto Condensed" panose="020B0604020202020204" charset="0"/>
              </a:rPr>
              <a:t>Rawat</a:t>
            </a:r>
            <a:r>
              <a:rPr lang="en-US" sz="1200" dirty="0">
                <a:latin typeface="Roboto Condensed" panose="020B0604020202020204" charset="0"/>
                <a:ea typeface="Roboto Condensed" panose="020B0604020202020204" charset="0"/>
              </a:rPr>
              <a:t>, </a:t>
            </a: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Pakistan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1 </a:t>
            </a:r>
            <a:r>
              <a:rPr lang="en-US" sz="1200" dirty="0">
                <a:latin typeface="Roboto Condensed" panose="020B0604020202020204" charset="0"/>
                <a:ea typeface="Roboto Condensed" panose="020B0604020202020204" charset="0"/>
              </a:rPr>
              <a:t>1 KV WAPDA Industrial </a:t>
            </a: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Panel.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1 </a:t>
            </a:r>
            <a:r>
              <a:rPr lang="en-US" sz="1200" dirty="0">
                <a:latin typeface="Roboto Condensed" panose="020B0604020202020204" charset="0"/>
                <a:ea typeface="Roboto Condensed" panose="020B0604020202020204" charset="0"/>
              </a:rPr>
              <a:t>1 KV WAPDA Incoming </a:t>
            </a: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Panel.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1 </a:t>
            </a:r>
            <a:r>
              <a:rPr lang="en-US" sz="1200" dirty="0">
                <a:latin typeface="Roboto Condensed" panose="020B0604020202020204" charset="0"/>
                <a:ea typeface="Roboto Condensed" panose="020B0604020202020204" charset="0"/>
              </a:rPr>
              <a:t>1 KV WAPDA Outgoing </a:t>
            </a: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Panel.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1 </a:t>
            </a:r>
            <a:r>
              <a:rPr lang="en-US" sz="1200" dirty="0">
                <a:latin typeface="Roboto Condensed" panose="020B0604020202020204" charset="0"/>
                <a:ea typeface="Roboto Condensed" panose="020B0604020202020204" charset="0"/>
              </a:rPr>
              <a:t>1 KV WAPDA Bus-Coupler Panel.</a:t>
            </a:r>
          </a:p>
        </p:txBody>
      </p:sp>
      <p:pic>
        <p:nvPicPr>
          <p:cNvPr id="10" name="image1.png"/>
          <p:cNvPicPr/>
          <p:nvPr/>
        </p:nvPicPr>
        <p:blipFill rotWithShape="1">
          <a:blip r:embed="rId4" cstate="print"/>
          <a:srcRect t="4796" r="56388" b="40127"/>
          <a:stretch/>
        </p:blipFill>
        <p:spPr bwMode="auto">
          <a:xfrm>
            <a:off x="0" y="4659982"/>
            <a:ext cx="1008112" cy="347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352573170"/>
              </p:ext>
            </p:extLst>
          </p:nvPr>
        </p:nvGraphicFramePr>
        <p:xfrm>
          <a:off x="6467236" y="0"/>
          <a:ext cx="2823716" cy="3333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06562114"/>
      </p:ext>
    </p:extLst>
  </p:cSld>
  <p:clrMapOvr>
    <a:masterClrMapping/>
  </p:clrMapOvr>
  <p:transition spd="slow" advTm="2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6" name="TextBox 5"/>
          <p:cNvSpPr txBox="1"/>
          <p:nvPr/>
        </p:nvSpPr>
        <p:spPr>
          <a:xfrm>
            <a:off x="35496" y="19548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Product Range</a:t>
            </a:r>
            <a:endParaRPr lang="en-US" sz="1600" b="1" dirty="0">
              <a:solidFill>
                <a:schemeClr val="bg1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915566"/>
            <a:ext cx="223224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Roboto Condensed" panose="020B0604020202020204" charset="0"/>
                <a:ea typeface="Roboto Condensed" panose="020B0604020202020204" charset="0"/>
              </a:rPr>
              <a:t>MV Switchgear Panels:</a:t>
            </a:r>
          </a:p>
          <a:p>
            <a:endParaRPr lang="en-US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1 </a:t>
            </a:r>
            <a:r>
              <a:rPr lang="en-US" sz="1200" dirty="0">
                <a:latin typeface="Roboto Condensed" panose="020B0604020202020204" charset="0"/>
                <a:ea typeface="Roboto Condensed" panose="020B0604020202020204" charset="0"/>
              </a:rPr>
              <a:t>1 KV Oil Circuit Breaker from HV&amp;S C Lab, </a:t>
            </a:r>
            <a:r>
              <a:rPr lang="en-US" sz="1200" dirty="0" err="1">
                <a:latin typeface="Roboto Condensed" panose="020B0604020202020204" charset="0"/>
                <a:ea typeface="Roboto Condensed" panose="020B0604020202020204" charset="0"/>
              </a:rPr>
              <a:t>Rawat</a:t>
            </a:r>
            <a:r>
              <a:rPr lang="en-US" sz="1200" dirty="0">
                <a:latin typeface="Roboto Condensed" panose="020B0604020202020204" charset="0"/>
                <a:ea typeface="Roboto Condensed" panose="020B0604020202020204" charset="0"/>
              </a:rPr>
              <a:t>, </a:t>
            </a: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Pakistan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1 </a:t>
            </a:r>
            <a:r>
              <a:rPr lang="en-US" sz="1200" dirty="0">
                <a:latin typeface="Roboto Condensed" panose="020B0604020202020204" charset="0"/>
                <a:ea typeface="Roboto Condensed" panose="020B0604020202020204" charset="0"/>
              </a:rPr>
              <a:t>1 KV WAPDA Industrial </a:t>
            </a: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Panel.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1 </a:t>
            </a:r>
            <a:r>
              <a:rPr lang="en-US" sz="1200" dirty="0">
                <a:latin typeface="Roboto Condensed" panose="020B0604020202020204" charset="0"/>
                <a:ea typeface="Roboto Condensed" panose="020B0604020202020204" charset="0"/>
              </a:rPr>
              <a:t>1 KV WAPDA Incoming </a:t>
            </a: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Panel.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1 </a:t>
            </a:r>
            <a:r>
              <a:rPr lang="en-US" sz="1200" dirty="0">
                <a:latin typeface="Roboto Condensed" panose="020B0604020202020204" charset="0"/>
                <a:ea typeface="Roboto Condensed" panose="020B0604020202020204" charset="0"/>
              </a:rPr>
              <a:t>1 KV WAPDA Outgoing </a:t>
            </a: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Panel.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1 </a:t>
            </a:r>
            <a:r>
              <a:rPr lang="en-US" sz="1200" dirty="0">
                <a:latin typeface="Roboto Condensed" panose="020B0604020202020204" charset="0"/>
                <a:ea typeface="Roboto Condensed" panose="020B0604020202020204" charset="0"/>
              </a:rPr>
              <a:t>1 KV WAPDA Bus-Coupler Panel.</a:t>
            </a:r>
          </a:p>
        </p:txBody>
      </p:sp>
      <p:pic>
        <p:nvPicPr>
          <p:cNvPr id="10" name="image1.png"/>
          <p:cNvPicPr/>
          <p:nvPr/>
        </p:nvPicPr>
        <p:blipFill rotWithShape="1">
          <a:blip r:embed="rId2" cstate="print"/>
          <a:srcRect t="4796" r="56388" b="40127"/>
          <a:stretch/>
        </p:blipFill>
        <p:spPr bwMode="auto">
          <a:xfrm>
            <a:off x="0" y="4659982"/>
            <a:ext cx="1008112" cy="347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-1870"/>
            <a:ext cx="5760640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2822736"/>
      </p:ext>
    </p:extLst>
  </p:cSld>
  <p:clrMapOvr>
    <a:masterClrMapping/>
  </p:clrMapOvr>
  <p:transition spd="slow" advTm="2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35496" y="19548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Product Range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1059582"/>
            <a:ext cx="1296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Roboto Condensed" panose="020B0604020202020204" charset="0"/>
                <a:ea typeface="Roboto Condensed" panose="020B0604020202020204" charset="0"/>
              </a:rPr>
              <a:t>L</a:t>
            </a:r>
            <a:r>
              <a:rPr lang="en-US" b="1" dirty="0" smtClean="0">
                <a:latin typeface="Roboto Condensed" panose="020B0604020202020204" charset="0"/>
                <a:ea typeface="Roboto Condensed" panose="020B0604020202020204" charset="0"/>
              </a:rPr>
              <a:t>V Switchgear Panels:</a:t>
            </a:r>
          </a:p>
          <a:p>
            <a:endParaRPr lang="en-US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LV main Distribution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7"/>
          <a:stretch/>
        </p:blipFill>
        <p:spPr>
          <a:xfrm>
            <a:off x="1619672" y="843559"/>
            <a:ext cx="7363544" cy="3095982"/>
          </a:xfrm>
          <a:prstGeom prst="rect">
            <a:avLst/>
          </a:prstGeom>
        </p:spPr>
      </p:pic>
      <p:pic>
        <p:nvPicPr>
          <p:cNvPr id="11" name="image1.png"/>
          <p:cNvPicPr/>
          <p:nvPr/>
        </p:nvPicPr>
        <p:blipFill rotWithShape="1">
          <a:blip r:embed="rId3" cstate="print"/>
          <a:srcRect t="4796" r="56388" b="40127"/>
          <a:stretch/>
        </p:blipFill>
        <p:spPr bwMode="auto">
          <a:xfrm>
            <a:off x="0" y="4659982"/>
            <a:ext cx="1008112" cy="347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4098097"/>
      </p:ext>
    </p:extLst>
  </p:cSld>
  <p:clrMapOvr>
    <a:masterClrMapping/>
  </p:clrMapOvr>
  <p:transition spd="slow" advTm="2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35496" y="19548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Product Range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059581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Roboto Condensed" panose="020B0604020202020204" charset="0"/>
                <a:ea typeface="Roboto Condensed" panose="020B0604020202020204" charset="0"/>
              </a:rPr>
              <a:t>L</a:t>
            </a:r>
            <a:r>
              <a:rPr lang="en-US" b="1" dirty="0" smtClean="0">
                <a:latin typeface="Roboto Condensed" panose="020B0604020202020204" charset="0"/>
                <a:ea typeface="Roboto Condensed" panose="020B0604020202020204" charset="0"/>
              </a:rPr>
              <a:t>V Switchgear Panels:</a:t>
            </a:r>
          </a:p>
          <a:p>
            <a:endParaRPr lang="en-US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Indoor Motor Control Centre (</a:t>
            </a:r>
            <a:r>
              <a:rPr lang="en-US" sz="1200" b="1" dirty="0" smtClean="0">
                <a:latin typeface="Roboto Condensed" panose="020B0604020202020204" charset="0"/>
                <a:ea typeface="Roboto Condensed" panose="020B0604020202020204" charset="0"/>
              </a:rPr>
              <a:t>MCC</a:t>
            </a: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)</a:t>
            </a:r>
            <a:endParaRPr lang="en-US" sz="120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0"/>
            <a:ext cx="5877272" cy="4407954"/>
          </a:xfrm>
          <a:prstGeom prst="rect">
            <a:avLst/>
          </a:prstGeom>
        </p:spPr>
      </p:pic>
      <p:pic>
        <p:nvPicPr>
          <p:cNvPr id="7" name="image1.png"/>
          <p:cNvPicPr/>
          <p:nvPr/>
        </p:nvPicPr>
        <p:blipFill rotWithShape="1">
          <a:blip r:embed="rId3" cstate="print"/>
          <a:srcRect t="4796" r="56388" b="40127"/>
          <a:stretch/>
        </p:blipFill>
        <p:spPr bwMode="auto">
          <a:xfrm>
            <a:off x="0" y="4659982"/>
            <a:ext cx="1008112" cy="347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2726353"/>
      </p:ext>
    </p:extLst>
  </p:cSld>
  <p:clrMapOvr>
    <a:masterClrMapping/>
  </p:clrMapOvr>
  <p:transition spd="slow" advTm="2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35496" y="19548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Product Range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059582"/>
            <a:ext cx="2376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Roboto Condensed" panose="020B0604020202020204" charset="0"/>
                <a:ea typeface="Roboto Condensed" panose="020B0604020202020204" charset="0"/>
              </a:rPr>
              <a:t>L</a:t>
            </a:r>
            <a:r>
              <a:rPr lang="en-US" b="1" dirty="0" smtClean="0">
                <a:latin typeface="Roboto Condensed" panose="020B0604020202020204" charset="0"/>
                <a:ea typeface="Roboto Condensed" panose="020B0604020202020204" charset="0"/>
              </a:rPr>
              <a:t>V Switchgear Panels:</a:t>
            </a:r>
          </a:p>
          <a:p>
            <a:endParaRPr lang="en-US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Outdoor Motor Control Centre (</a:t>
            </a:r>
            <a:r>
              <a:rPr lang="en-US" sz="1200" b="1" dirty="0" smtClean="0">
                <a:latin typeface="Roboto Condensed" panose="020B0604020202020204" charset="0"/>
                <a:ea typeface="Roboto Condensed" panose="020B0604020202020204" charset="0"/>
              </a:rPr>
              <a:t>MCC</a:t>
            </a: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)</a:t>
            </a:r>
            <a:endParaRPr lang="en-US" sz="120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0"/>
            <a:ext cx="3857625" cy="5143500"/>
          </a:xfrm>
          <a:prstGeom prst="rect">
            <a:avLst/>
          </a:prstGeom>
        </p:spPr>
      </p:pic>
      <p:pic>
        <p:nvPicPr>
          <p:cNvPr id="7" name="image1.png"/>
          <p:cNvPicPr/>
          <p:nvPr/>
        </p:nvPicPr>
        <p:blipFill rotWithShape="1">
          <a:blip r:embed="rId3" cstate="print"/>
          <a:srcRect t="4796" r="56388" b="40127"/>
          <a:stretch/>
        </p:blipFill>
        <p:spPr bwMode="auto">
          <a:xfrm>
            <a:off x="0" y="4659982"/>
            <a:ext cx="1008112" cy="347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366562"/>
      </p:ext>
    </p:extLst>
  </p:cSld>
  <p:clrMapOvr>
    <a:masterClrMapping/>
  </p:clrMapOvr>
  <p:transition spd="slow" advTm="2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35496" y="19548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Product Range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059582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Roboto Condensed" panose="020B0604020202020204" charset="0"/>
                <a:ea typeface="Roboto Condensed" panose="020B0604020202020204" charset="0"/>
              </a:rPr>
              <a:t>L</a:t>
            </a:r>
            <a:r>
              <a:rPr lang="en-US" b="1" dirty="0" smtClean="0">
                <a:latin typeface="Roboto Condensed" panose="020B0604020202020204" charset="0"/>
                <a:ea typeface="Roboto Condensed" panose="020B0604020202020204" charset="0"/>
              </a:rPr>
              <a:t>V Switchgear Panels:</a:t>
            </a:r>
          </a:p>
          <a:p>
            <a:endParaRPr lang="en-US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Power Distribution Board (</a:t>
            </a:r>
            <a:r>
              <a:rPr lang="en-US" sz="1200" b="1" dirty="0" smtClean="0">
                <a:latin typeface="Roboto Condensed" panose="020B0604020202020204" charset="0"/>
                <a:ea typeface="Roboto Condensed" panose="020B0604020202020204" charset="0"/>
              </a:rPr>
              <a:t>PDB</a:t>
            </a: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)</a:t>
            </a:r>
            <a:endParaRPr lang="en-US" sz="120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smtClean="0"/>
          </a:p>
        </p:txBody>
      </p:sp>
      <p:pic>
        <p:nvPicPr>
          <p:cNvPr id="7" name="image1.png"/>
          <p:cNvPicPr/>
          <p:nvPr/>
        </p:nvPicPr>
        <p:blipFill rotWithShape="1">
          <a:blip r:embed="rId2" cstate="print"/>
          <a:srcRect t="4796" r="56388" b="40127"/>
          <a:stretch/>
        </p:blipFill>
        <p:spPr bwMode="auto">
          <a:xfrm>
            <a:off x="0" y="4659982"/>
            <a:ext cx="1008112" cy="347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3842"/>
      </p:ext>
    </p:extLst>
  </p:cSld>
  <p:clrMapOvr>
    <a:masterClrMapping/>
  </p:clrMapOvr>
  <p:transition spd="slow" advTm="2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3843275" y="2417862"/>
            <a:ext cx="1457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Product Range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496" y="19548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Product Range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059582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Roboto Condensed" panose="020B0604020202020204" charset="0"/>
                <a:ea typeface="Roboto Condensed" panose="020B0604020202020204" charset="0"/>
              </a:rPr>
              <a:t>L</a:t>
            </a:r>
            <a:r>
              <a:rPr lang="en-US" b="1" dirty="0" smtClean="0">
                <a:latin typeface="Roboto Condensed" panose="020B0604020202020204" charset="0"/>
                <a:ea typeface="Roboto Condensed" panose="020B0604020202020204" charset="0"/>
              </a:rPr>
              <a:t>V Switchgear Panels:</a:t>
            </a:r>
          </a:p>
          <a:p>
            <a:endParaRPr lang="en-US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Roboto Condensed" panose="020B0604020202020204" charset="0"/>
                <a:ea typeface="Roboto Condensed" panose="020B0604020202020204" charset="0"/>
              </a:rPr>
              <a:t>Power &amp; Lighting </a:t>
            </a: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1200" b="1" dirty="0" smtClean="0">
                <a:latin typeface="Roboto Condensed" panose="020B0604020202020204" charset="0"/>
                <a:ea typeface="Roboto Condensed" panose="020B0604020202020204" charset="0"/>
              </a:rPr>
              <a:t>DB</a:t>
            </a:r>
            <a:r>
              <a:rPr lang="en-US" sz="1200" dirty="0" smtClean="0">
                <a:latin typeface="Roboto Condensed" panose="020B0604020202020204" charset="0"/>
                <a:ea typeface="Roboto Condensed" panose="020B0604020202020204" charset="0"/>
              </a:rPr>
              <a:t>s</a:t>
            </a:r>
            <a:endParaRPr lang="en-US" sz="12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  <p:pic>
        <p:nvPicPr>
          <p:cNvPr id="7" name="image1.png"/>
          <p:cNvPicPr/>
          <p:nvPr/>
        </p:nvPicPr>
        <p:blipFill rotWithShape="1">
          <a:blip r:embed="rId3" cstate="print"/>
          <a:srcRect t="4796" r="56388" b="40127"/>
          <a:stretch/>
        </p:blipFill>
        <p:spPr bwMode="auto">
          <a:xfrm>
            <a:off x="0" y="4659982"/>
            <a:ext cx="1008112" cy="347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89153441"/>
      </p:ext>
    </p:extLst>
  </p:cSld>
  <p:clrMapOvr>
    <a:masterClrMapping/>
  </p:clrMapOvr>
  <p:transition spd="slow" advTm="2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E0E4E9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308</Words>
  <Application>Microsoft Office PowerPoint</Application>
  <PresentationFormat>On-screen Show (16:9)</PresentationFormat>
  <Paragraphs>88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Arvo</vt:lpstr>
      <vt:lpstr>Roboto Condensed</vt:lpstr>
      <vt:lpstr>Roboto Condensed Light</vt:lpstr>
      <vt:lpstr>Salerio template</vt:lpstr>
      <vt:lpstr>PowerPoint Presentation</vt:lpstr>
      <vt:lpstr>Company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 Line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subhan Aziz</dc:creator>
  <cp:lastModifiedBy>Admin</cp:lastModifiedBy>
  <cp:revision>31</cp:revision>
  <dcterms:modified xsi:type="dcterms:W3CDTF">2021-09-17T12:03:11Z</dcterms:modified>
</cp:coreProperties>
</file>